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0"/>
  </p:normalViewPr>
  <p:slideViewPr>
    <p:cSldViewPr snapToGrid="0" snapToObjects="1">
      <p:cViewPr varScale="1">
        <p:scale>
          <a:sx n="78" d="100"/>
          <a:sy n="78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7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419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1"/>
            </a:lvl1pPr>
            <a:lvl2pPr marL="0" indent="0" algn="ctr">
              <a:spcBef>
                <a:spcPts val="0"/>
              </a:spcBef>
              <a:buSzTx/>
              <a:buNone/>
              <a:defRPr sz="3701"/>
            </a:lvl2pPr>
            <a:lvl3pPr marL="0" indent="0" algn="ctr">
              <a:spcBef>
                <a:spcPts val="0"/>
              </a:spcBef>
              <a:buSzTx/>
              <a:buNone/>
              <a:defRPr sz="3701"/>
            </a:lvl3pPr>
            <a:lvl4pPr marL="0" indent="0" algn="ctr">
              <a:spcBef>
                <a:spcPts val="0"/>
              </a:spcBef>
              <a:buSzTx/>
              <a:buNone/>
              <a:defRPr sz="3701"/>
            </a:lvl4pPr>
            <a:lvl5pPr marL="0" indent="0" algn="ctr">
              <a:spcBef>
                <a:spcPts val="0"/>
              </a:spcBef>
              <a:buSzTx/>
              <a:buNone/>
              <a:defRPr sz="37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59032"/>
            <a:ext cx="13953493" cy="6259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266510" y="0"/>
            <a:ext cx="19873282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693385" y="3289300"/>
            <a:ext cx="13953493" cy="3175000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3E231A"/>
                </a:solidFill>
                <a:latin typeface="Papyrus"/>
                <a:ea typeface="Papyrus"/>
                <a:cs typeface="Papyrus"/>
                <a:sym typeface="Papyru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6878" y="9374011"/>
            <a:ext cx="397545" cy="37959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3E231A"/>
                </a:solidFill>
                <a:latin typeface="Papyrus"/>
                <a:ea typeface="Papyrus"/>
                <a:cs typeface="Papyrus"/>
                <a:sym typeface="Papyru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62852" y="289102"/>
            <a:ext cx="13005201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534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1"/>
            </a:lvl1pPr>
            <a:lvl2pPr marL="0" indent="0" algn="ctr">
              <a:spcBef>
                <a:spcPts val="0"/>
              </a:spcBef>
              <a:buSzTx/>
              <a:buNone/>
              <a:defRPr sz="3701"/>
            </a:lvl2pPr>
            <a:lvl3pPr marL="0" indent="0" algn="ctr">
              <a:spcBef>
                <a:spcPts val="0"/>
              </a:spcBef>
              <a:buSzTx/>
              <a:buNone/>
              <a:defRPr sz="3701"/>
            </a:lvl3pPr>
            <a:lvl4pPr marL="0" indent="0" algn="ctr">
              <a:spcBef>
                <a:spcPts val="0"/>
              </a:spcBef>
              <a:buSzTx/>
              <a:buNone/>
              <a:defRPr sz="3701"/>
            </a:lvl4pPr>
            <a:lvl5pPr marL="0" indent="0" algn="ctr">
              <a:spcBef>
                <a:spcPts val="0"/>
              </a:spcBef>
              <a:buSzTx/>
              <a:buNone/>
              <a:defRPr sz="37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18459" y="613836"/>
            <a:ext cx="16535905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1"/>
            </a:lvl1pPr>
            <a:lvl2pPr marL="0" indent="0" algn="ctr">
              <a:spcBef>
                <a:spcPts val="0"/>
              </a:spcBef>
              <a:buSzTx/>
              <a:buNone/>
              <a:defRPr sz="3701"/>
            </a:lvl2pPr>
            <a:lvl3pPr marL="0" indent="0" algn="ctr">
              <a:spcBef>
                <a:spcPts val="0"/>
              </a:spcBef>
              <a:buSzTx/>
              <a:buNone/>
              <a:defRPr sz="3701"/>
            </a:lvl3pPr>
            <a:lvl4pPr marL="0" indent="0" algn="ctr">
              <a:spcBef>
                <a:spcPts val="0"/>
              </a:spcBef>
              <a:buSzTx/>
              <a:buNone/>
              <a:defRPr sz="3701"/>
            </a:lvl4pPr>
            <a:lvl5pPr marL="0" indent="0" algn="ctr">
              <a:spcBef>
                <a:spcPts val="0"/>
              </a:spcBef>
              <a:buSzTx/>
              <a:buNone/>
              <a:defRPr sz="37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5448466" y="2586569"/>
            <a:ext cx="12573384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028752" indent="-342917">
              <a:spcBef>
                <a:spcPts val="3200"/>
              </a:spcBef>
              <a:defRPr sz="2801"/>
            </a:lvl3pPr>
            <a:lvl4pPr marL="1371668" indent="-342917">
              <a:spcBef>
                <a:spcPts val="3200"/>
              </a:spcBef>
              <a:defRPr sz="2801"/>
            </a:lvl4pPr>
            <a:lvl5pPr marL="171458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7265" y="9296401"/>
            <a:ext cx="376706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5" y="5029200"/>
            <a:ext cx="8073244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9003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0"/>
            <a:ext cx="15977088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4516" y="9296401"/>
            <a:ext cx="322204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ftr="0"/>
  <p:txStyles>
    <p:title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omparative evaluation of Differential Gene Expression Analyses Tools"/>
          <p:cNvSpPr txBox="1">
            <a:spLocks noGrp="1"/>
          </p:cNvSpPr>
          <p:nvPr>
            <p:ph type="ctrTitle"/>
          </p:nvPr>
        </p:nvSpPr>
        <p:spPr>
          <a:xfrm>
            <a:off x="1159329" y="1148440"/>
            <a:ext cx="14940642" cy="33020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484886">
              <a:defRPr sz="6640"/>
            </a:lvl1pPr>
          </a:lstStyle>
          <a:p>
            <a:r>
              <a:rPr dirty="0"/>
              <a:t>Comparative evaluation of Differential Gene Expression Analyses Tools</a:t>
            </a:r>
          </a:p>
        </p:txBody>
      </p:sp>
      <p:sp>
        <p:nvSpPr>
          <p:cNvPr id="128" name="Abdul-Rahman Adamu Bukari"/>
          <p:cNvSpPr txBox="1">
            <a:spLocks noGrp="1"/>
          </p:cNvSpPr>
          <p:nvPr>
            <p:ph type="subTitle" sz="quarter" idx="1"/>
          </p:nvPr>
        </p:nvSpPr>
        <p:spPr>
          <a:xfrm>
            <a:off x="3437731" y="7414992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dirty="0"/>
              <a:t>Abdul-Rahman Adamu Bukari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B20A6-AEF3-2941-A9A3-D3D0903F9816}"/>
              </a:ext>
            </a:extLst>
          </p:cNvPr>
          <p:cNvSpPr txBox="1"/>
          <p:nvPr/>
        </p:nvSpPr>
        <p:spPr>
          <a:xfrm>
            <a:off x="5841657" y="5600790"/>
            <a:ext cx="4751614" cy="718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A" sz="4001" dirty="0"/>
              <a:t>MBIO7160</a:t>
            </a:r>
            <a:endParaRPr lang="en-US" sz="400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1CA66-F692-8846-AE86-F1CE58DF43BC}"/>
              </a:ext>
            </a:extLst>
          </p:cNvPr>
          <p:cNvSpPr txBox="1"/>
          <p:nvPr/>
        </p:nvSpPr>
        <p:spPr>
          <a:xfrm>
            <a:off x="7135586" y="8679438"/>
            <a:ext cx="33147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19/11/29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og fold change shrinkage"/>
          <p:cNvSpPr txBox="1">
            <a:spLocks noGrp="1"/>
          </p:cNvSpPr>
          <p:nvPr>
            <p:ph type="title"/>
          </p:nvPr>
        </p:nvSpPr>
        <p:spPr>
          <a:xfrm>
            <a:off x="3988296" y="5792987"/>
            <a:ext cx="8670529" cy="1101131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defRPr sz="565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4000" b="1" dirty="0"/>
              <a:t>Log fold change shrinkage</a:t>
            </a:r>
          </a:p>
        </p:txBody>
      </p:sp>
      <p:pic>
        <p:nvPicPr>
          <p:cNvPr id="195" name="Screen Shot 2019-11-25 at 8.43.02 AM.png" descr="Screen Shot 2019-11-25 at 8.43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60" y="2632154"/>
            <a:ext cx="13087537" cy="346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19-11-25 at 8.46.18 AM.png" descr="Screen Shot 2019-11-25 at 8.46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71" y="7121446"/>
            <a:ext cx="11731945" cy="243553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Deseq2 Workflow"/>
          <p:cNvSpPr txBox="1"/>
          <p:nvPr/>
        </p:nvSpPr>
        <p:spPr>
          <a:xfrm>
            <a:off x="1101834" y="534791"/>
            <a:ext cx="1409520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sz="6000" dirty="0"/>
              <a:t>Deseq2 Workflow</a:t>
            </a:r>
            <a:r>
              <a:rPr lang="en-CA" sz="6000" dirty="0"/>
              <a:t>: The NB distribution</a:t>
            </a:r>
            <a:endParaRPr sz="6000" dirty="0"/>
          </a:p>
        </p:txBody>
      </p:sp>
      <p:sp>
        <p:nvSpPr>
          <p:cNvPr id="198" name="Modelling Raw count for each gene"/>
          <p:cNvSpPr txBox="1"/>
          <p:nvPr/>
        </p:nvSpPr>
        <p:spPr>
          <a:xfrm>
            <a:off x="4231262" y="2392666"/>
            <a:ext cx="855843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0"/>
            </a:lvl1pPr>
          </a:lstStyle>
          <a:p>
            <a:r>
              <a:rPr b="1" dirty="0"/>
              <a:t>Modelling Raw count for each gene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33518-E39A-DF46-A0B0-A991091328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9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deseq2_workflow_separate.png" descr="deseq2_workflow_separ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47" y="1530349"/>
            <a:ext cx="4796634" cy="725938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"/>
              <p:cNvSpPr txBox="1"/>
              <p:nvPr/>
            </p:nvSpPr>
            <p:spPr>
              <a:xfrm>
                <a:off x="8670132" y="2843273"/>
                <a:ext cx="4796634" cy="8412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 defTabSz="457200">
                  <a:defRPr sz="3959">
                    <a:solidFill>
                      <a:srgbClr val="24292E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4800" i="1">
                          <a:solidFill>
                            <a:srgbClr val="24282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sz="4800" i="1">
                              <a:solidFill>
                                <a:srgbClr val="2428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800" i="1">
                              <a:solidFill>
                                <a:srgbClr val="24282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sz="4800" i="1">
                              <a:solidFill>
                                <a:srgbClr val="24282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132" y="2843273"/>
                <a:ext cx="4796634" cy="841256"/>
              </a:xfrm>
              <a:prstGeom prst="rect">
                <a:avLst/>
              </a:prstGeom>
              <a:blipFill>
                <a:blip r:embed="rId3"/>
                <a:stretch>
                  <a:fillRect l="-3175" b="-149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2" name="deseq_dispersion2.png" descr="deseq_dispersion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24" y="4596339"/>
            <a:ext cx="6037565" cy="31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}"/>
          <p:cNvSpPr txBox="1"/>
          <p:nvPr/>
        </p:nvSpPr>
        <p:spPr>
          <a:xfrm>
            <a:off x="7449898" y="5338050"/>
            <a:ext cx="770025" cy="2180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3500" b="0">
                <a:solidFill>
                  <a:srgbClr val="3E231A"/>
                </a:solidFill>
                <a:latin typeface="Papyrus"/>
                <a:ea typeface="Papyrus"/>
                <a:cs typeface="Papyrus"/>
                <a:sym typeface="Papyrus"/>
              </a:defRPr>
            </a:lvl1pPr>
          </a:lstStyle>
          <a:p>
            <a:r>
              <a:rPr sz="13501" dirty="0"/>
              <a:t>}</a:t>
            </a:r>
          </a:p>
        </p:txBody>
      </p:sp>
      <p:sp>
        <p:nvSpPr>
          <p:cNvPr id="204" name="Modelling Raw count for each gene"/>
          <p:cNvSpPr txBox="1"/>
          <p:nvPr/>
        </p:nvSpPr>
        <p:spPr>
          <a:xfrm>
            <a:off x="3049651" y="365057"/>
            <a:ext cx="1180611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3E231A"/>
                </a:solidFill>
              </a:defRPr>
            </a:lvl1pPr>
          </a:lstStyle>
          <a:p>
            <a:r>
              <a:rPr sz="5400" dirty="0">
                <a:solidFill>
                  <a:schemeClr val="tx1"/>
                </a:solidFill>
              </a:rPr>
              <a:t>Modelling Raw count for each gene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49799-54FC-9F4F-8C57-22C7ACA7FB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983B-28CE-C445-A382-A4C51BE7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555186" cy="1346200"/>
          </a:xfrm>
        </p:spPr>
        <p:txBody>
          <a:bodyPr>
            <a:normAutofit/>
          </a:bodyPr>
          <a:lstStyle/>
          <a:p>
            <a:r>
              <a:rPr lang="en-US" sz="6000" dirty="0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A0DF0-C2B2-7A42-BB14-4AE5D1CCB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31" y="1600200"/>
            <a:ext cx="12522200" cy="513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64BE-0C38-9947-8EDE-2161703C346E}"/>
              </a:ext>
            </a:extLst>
          </p:cNvPr>
          <p:cNvSpPr txBox="1"/>
          <p:nvPr/>
        </p:nvSpPr>
        <p:spPr>
          <a:xfrm>
            <a:off x="6184562" y="2528051"/>
            <a:ext cx="272687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29"/>
            <a:r>
              <a:rPr lang="en-US" dirty="0" err="1">
                <a:solidFill>
                  <a:srgbClr val="FF0000"/>
                </a:solidFill>
              </a:rPr>
              <a:t>DEGseq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CC318-65B9-BC48-A239-33F8BE47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38" y="2560717"/>
            <a:ext cx="12407900" cy="4152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FDD85-8C8F-3D43-8699-B7DD0BB8FEBD}"/>
              </a:ext>
            </a:extLst>
          </p:cNvPr>
          <p:cNvSpPr txBox="1"/>
          <p:nvPr/>
        </p:nvSpPr>
        <p:spPr>
          <a:xfrm>
            <a:off x="6652646" y="3684986"/>
            <a:ext cx="227239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29"/>
            <a:r>
              <a:rPr lang="en-US" dirty="0">
                <a:solidFill>
                  <a:srgbClr val="FF0000"/>
                </a:solidFill>
              </a:rPr>
              <a:t>DEseq2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5E8E40-72EB-FE45-9BF3-2D8AF0CCE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24" y="2670206"/>
            <a:ext cx="12446000" cy="600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B289C8-1287-BC48-9F2C-B05F46DEFFDE}"/>
              </a:ext>
            </a:extLst>
          </p:cNvPr>
          <p:cNvSpPr txBox="1"/>
          <p:nvPr/>
        </p:nvSpPr>
        <p:spPr>
          <a:xfrm>
            <a:off x="7210538" y="4199327"/>
            <a:ext cx="17145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29"/>
            <a:r>
              <a:rPr lang="en-US" dirty="0" err="1">
                <a:solidFill>
                  <a:srgbClr val="FF0000"/>
                </a:solidFill>
              </a:rPr>
              <a:t>NOISeq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0AD91BC-EA51-7948-BFAA-085DA20C88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866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"/>
          <p:cNvSpPr txBox="1">
            <a:spLocks noGrp="1"/>
          </p:cNvSpPr>
          <p:nvPr>
            <p:ph type="title"/>
          </p:nvPr>
        </p:nvSpPr>
        <p:spPr>
          <a:xfrm>
            <a:off x="1266653" y="254000"/>
            <a:ext cx="14800185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sz="6000" dirty="0"/>
              <a:t>Future Directions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73C52-ED7A-194D-A8AF-5691DACBDC9B}"/>
              </a:ext>
            </a:extLst>
          </p:cNvPr>
          <p:cNvSpPr txBox="1"/>
          <p:nvPr/>
        </p:nvSpPr>
        <p:spPr>
          <a:xfrm>
            <a:off x="1453873" y="2413000"/>
            <a:ext cx="14095525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29"/>
            <a:r>
              <a:rPr lang="en-US" sz="2800" b="0" dirty="0"/>
              <a:t>Optimized normalization strategies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GC content 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Transcripts length bias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Hypervariable biological replicates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What if more genes are differentially expressed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Real reliable benchmarking datasets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r>
              <a:rPr lang="en-US" sz="2800" b="0" dirty="0"/>
              <a:t>Future enhancement of these tools will depend on innovations in sequencing technologies</a:t>
            </a:r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342917" indent="-342917" algn="l" defTabSz="584229">
              <a:buFont typeface="Arial" panose="020B0604020202020204" pitchFamily="34" charset="0"/>
              <a:buChar char="•"/>
            </a:pPr>
            <a:endParaRPr lang="en-US" sz="28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22F41-A58F-2148-8E22-E2C9F16ECB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DD161-7F87-194E-A743-95F40AC8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288" y="3421744"/>
            <a:ext cx="11099800" cy="2159000"/>
          </a:xfrm>
        </p:spPr>
        <p:txBody>
          <a:bodyPr>
            <a:noAutofit/>
          </a:bodyPr>
          <a:lstStyle/>
          <a:p>
            <a:r>
              <a:rPr lang="en-US" sz="2090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2275-5250-6B4C-BFC6-319F274339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877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ifferential Gene Expression Analyses is a component of RNA-seq"/>
          <p:cNvSpPr txBox="1">
            <a:spLocks noGrp="1"/>
          </p:cNvSpPr>
          <p:nvPr>
            <p:ph type="title"/>
          </p:nvPr>
        </p:nvSpPr>
        <p:spPr>
          <a:xfrm>
            <a:off x="1028021" y="254000"/>
            <a:ext cx="15042203" cy="215900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rPr dirty="0"/>
              <a:t>Differential Gene Expression Analyses is a component of RNA-seq </a:t>
            </a:r>
          </a:p>
        </p:txBody>
      </p:sp>
      <p:pic>
        <p:nvPicPr>
          <p:cNvPr id="131" name="bd020139.f1.jpeg" descr="bd020139.f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2" y="3654544"/>
            <a:ext cx="7434375" cy="387394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tangle"/>
          <p:cNvSpPr txBox="1"/>
          <p:nvPr/>
        </p:nvSpPr>
        <p:spPr>
          <a:xfrm>
            <a:off x="1616480" y="5853472"/>
            <a:ext cx="1328821" cy="196632"/>
          </a:xfrm>
          <a:prstGeom prst="rect">
            <a:avLst/>
          </a:prstGeom>
          <a:ln w="25400">
            <a:solidFill>
              <a:srgbClr val="ED0000"/>
            </a:solidFill>
            <a:miter lim="400000"/>
          </a:ln>
        </p:spPr>
        <p:txBody>
          <a:bodyPr lIns="50800" tIns="50800" rIns="50800" bIns="50800" numCol="2" spcCol="65171" anchor="ctr"/>
          <a:lstStyle/>
          <a:p>
            <a:endParaRPr/>
          </a:p>
        </p:txBody>
      </p:sp>
      <p:sp>
        <p:nvSpPr>
          <p:cNvPr id="133" name="Differential expression analysis (DEA): performing statistical analysis of read counts to discover genes with significant quantitative changes in expression levels between experimental groups."/>
          <p:cNvSpPr txBox="1"/>
          <p:nvPr/>
        </p:nvSpPr>
        <p:spPr>
          <a:xfrm>
            <a:off x="1270039" y="7652353"/>
            <a:ext cx="14654106" cy="182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 defTabSz="457223">
              <a:lnSpc>
                <a:spcPts val="4601"/>
              </a:lnSpc>
              <a:defRPr b="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Differential expression analysis (DEA): performing statistical analysis of read counts to discover genes with significant quantitative changes in expression levels between experimental groups.</a:t>
            </a:r>
          </a:p>
        </p:txBody>
      </p:sp>
      <p:sp>
        <p:nvSpPr>
          <p:cNvPr id="134" name="RNA-seq is a method of obtaining  a snapshot of genes being expressed by a biological system."/>
          <p:cNvSpPr txBox="1"/>
          <p:nvPr/>
        </p:nvSpPr>
        <p:spPr>
          <a:xfrm>
            <a:off x="1270039" y="2461413"/>
            <a:ext cx="1504220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 b="0"/>
            </a:lvl1pPr>
          </a:lstStyle>
          <a:p>
            <a:pPr marL="0" indent="0">
              <a:buNone/>
            </a:pPr>
            <a:r>
              <a:rPr dirty="0"/>
              <a:t>RNA-seq is a method of obtaining  a snapshot of genes being expressed by a biological system.</a:t>
            </a:r>
          </a:p>
        </p:txBody>
      </p:sp>
      <p:sp>
        <p:nvSpPr>
          <p:cNvPr id="135" name="Applications…"/>
          <p:cNvSpPr txBox="1"/>
          <p:nvPr/>
        </p:nvSpPr>
        <p:spPr>
          <a:xfrm>
            <a:off x="9811894" y="3810694"/>
            <a:ext cx="6112251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2800" dirty="0"/>
              <a:t>Applications</a:t>
            </a:r>
          </a:p>
          <a:p>
            <a:pPr marL="333392" indent="-333392" algn="just">
              <a:buSzPct val="145000"/>
              <a:buChar char="-"/>
              <a:defRPr b="0"/>
            </a:pPr>
            <a:r>
              <a:rPr sz="2800" dirty="0"/>
              <a:t>Developmental biology</a:t>
            </a:r>
          </a:p>
          <a:p>
            <a:pPr marL="333392" indent="-333392" algn="just">
              <a:buSzPct val="145000"/>
              <a:buChar char="-"/>
              <a:defRPr b="0"/>
            </a:pPr>
            <a:r>
              <a:rPr sz="2800" dirty="0"/>
              <a:t>Transcriptome discovery</a:t>
            </a:r>
          </a:p>
          <a:p>
            <a:pPr marL="333392" indent="-333392" algn="just">
              <a:buSzPct val="145000"/>
              <a:buChar char="-"/>
              <a:defRPr b="0"/>
            </a:pPr>
            <a:r>
              <a:rPr sz="2800" dirty="0"/>
              <a:t>Understanding disease pathologies</a:t>
            </a:r>
          </a:p>
          <a:p>
            <a:pPr>
              <a:defRPr b="0"/>
            </a:pPr>
            <a:endParaRPr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EE1C7A-F137-394F-98A1-7B6C1E099B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EA"/>
          <p:cNvSpPr txBox="1">
            <a:spLocks noGrp="1"/>
          </p:cNvSpPr>
          <p:nvPr>
            <p:ph type="title"/>
          </p:nvPr>
        </p:nvSpPr>
        <p:spPr>
          <a:xfrm>
            <a:off x="1191984" y="90710"/>
            <a:ext cx="14437367" cy="15584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/>
              <a:t>DEA</a:t>
            </a:r>
          </a:p>
        </p:txBody>
      </p:sp>
      <p:sp>
        <p:nvSpPr>
          <p:cNvPr id="138" name="- Starts with a count table with rows representing genes/transcripts and columns representing samples…"/>
          <p:cNvSpPr txBox="1">
            <a:spLocks noGrp="1"/>
          </p:cNvSpPr>
          <p:nvPr>
            <p:ph type="body" sz="half" idx="1"/>
          </p:nvPr>
        </p:nvSpPr>
        <p:spPr>
          <a:xfrm>
            <a:off x="1270039" y="1649181"/>
            <a:ext cx="7234995" cy="525331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just" defTabSz="457223">
              <a:lnSpc>
                <a:spcPts val="4301"/>
              </a:lnSpc>
              <a:spcBef>
                <a:spcPts val="0"/>
              </a:spcBef>
              <a:buSzTx/>
              <a:buNone/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- Starts with a count table with rows representing genes/transcripts and columns representing samples</a:t>
            </a:r>
            <a:endParaRPr lang="en-CA" sz="2800" dirty="0"/>
          </a:p>
          <a:p>
            <a:pPr marL="0" indent="0" algn="just" defTabSz="457223">
              <a:spcBef>
                <a:spcPts val="0"/>
              </a:spcBef>
              <a:buSzTx/>
              <a:buNone/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 dirty="0"/>
          </a:p>
          <a:p>
            <a:pPr marL="0" indent="0" algn="just" defTabSz="457223">
              <a:lnSpc>
                <a:spcPts val="4301"/>
              </a:lnSpc>
              <a:spcBef>
                <a:spcPts val="0"/>
              </a:spcBef>
              <a:buSzTx/>
              <a:buNone/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- The goal of DE is to formulate and test a statistical hypothesis for each gene/transcript.</a:t>
            </a:r>
            <a:endParaRPr lang="en-CA" sz="2800" dirty="0"/>
          </a:p>
          <a:p>
            <a:pPr marL="0" indent="0" algn="just" defTabSz="457223">
              <a:spcBef>
                <a:spcPts val="0"/>
              </a:spcBef>
              <a:buSzTx/>
              <a:buNone/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800" dirty="0"/>
          </a:p>
          <a:p>
            <a:pPr marL="0" indent="0" algn="just" defTabSz="457223">
              <a:lnSpc>
                <a:spcPts val="4301"/>
              </a:lnSpc>
              <a:spcBef>
                <a:spcPts val="0"/>
              </a:spcBef>
              <a:buSzTx/>
              <a:buNone/>
              <a:defRPr sz="2100" b="1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Challenges:</a:t>
            </a:r>
          </a:p>
          <a:p>
            <a:pPr marL="291718" indent="-291718" algn="just" defTabSz="457223">
              <a:lnSpc>
                <a:spcPts val="4301"/>
              </a:lnSpc>
              <a:spcBef>
                <a:spcPts val="0"/>
              </a:spcBef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Limited number of replicates</a:t>
            </a:r>
          </a:p>
          <a:p>
            <a:pPr marL="291718" indent="-291718" algn="just" defTabSz="457223">
              <a:lnSpc>
                <a:spcPts val="4301"/>
              </a:lnSpc>
              <a:spcBef>
                <a:spcPts val="0"/>
              </a:spcBef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Variations introduced by biological replicates</a:t>
            </a:r>
            <a:endParaRPr lang="en-CA" sz="2800" dirty="0"/>
          </a:p>
          <a:p>
            <a:pPr marL="291718" indent="-291718" algn="just" defTabSz="457223">
              <a:lnSpc>
                <a:spcPts val="4301"/>
              </a:lnSpc>
              <a:spcBef>
                <a:spcPts val="0"/>
              </a:spcBef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sz="2800" dirty="0"/>
              <a:t>Low count genes</a:t>
            </a:r>
            <a:endParaRPr sz="2800" dirty="0"/>
          </a:p>
          <a:p>
            <a:pPr marL="291718" indent="-291718" algn="just" defTabSz="457223">
              <a:lnSpc>
                <a:spcPts val="4301"/>
              </a:lnSpc>
              <a:spcBef>
                <a:spcPts val="0"/>
              </a:spcBef>
              <a:defRPr sz="21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Modelling Parameters to adopt</a:t>
            </a:r>
          </a:p>
        </p:txBody>
      </p:sp>
      <p:pic>
        <p:nvPicPr>
          <p:cNvPr id="139" name="bd020139.f6.jpeg" descr="bd020139.f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30" y="1878998"/>
            <a:ext cx="6938170" cy="66855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E2798-EB09-F44C-8387-E86772DF31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"/>
          <p:cNvSpPr txBox="1">
            <a:spLocks noGrp="1"/>
          </p:cNvSpPr>
          <p:nvPr>
            <p:ph type="title"/>
          </p:nvPr>
        </p:nvSpPr>
        <p:spPr>
          <a:xfrm>
            <a:off x="2794098" y="221343"/>
            <a:ext cx="12816016" cy="2159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CA" sz="6000" dirty="0"/>
              <a:t>Real Challenge: Distribution Models</a:t>
            </a:r>
            <a:endParaRPr sz="6000" dirty="0"/>
          </a:p>
        </p:txBody>
      </p:sp>
      <p:sp>
        <p:nvSpPr>
          <p:cNvPr id="142" name="Aim…"/>
          <p:cNvSpPr txBox="1">
            <a:spLocks noGrp="1"/>
          </p:cNvSpPr>
          <p:nvPr>
            <p:ph type="body" sz="half" idx="1"/>
          </p:nvPr>
        </p:nvSpPr>
        <p:spPr>
          <a:xfrm>
            <a:off x="8688883" y="2603500"/>
            <a:ext cx="7279780" cy="62738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b="1"/>
            </a:pPr>
            <a:r>
              <a:rPr dirty="0"/>
              <a:t>Aim</a:t>
            </a:r>
          </a:p>
          <a:p>
            <a:pPr marL="0" indent="0" algn="just">
              <a:buSzTx/>
              <a:buNone/>
              <a:defRPr sz="2800"/>
            </a:pPr>
            <a:r>
              <a:rPr dirty="0"/>
              <a:t>Evaluate the performance of three differential expression analysis tools (Deseq2, </a:t>
            </a:r>
            <a:r>
              <a:rPr dirty="0" err="1"/>
              <a:t>DEGseq</a:t>
            </a:r>
            <a:r>
              <a:rPr dirty="0"/>
              <a:t>, </a:t>
            </a:r>
            <a:r>
              <a:rPr dirty="0" err="1"/>
              <a:t>NOISeq</a:t>
            </a:r>
            <a:r>
              <a:rPr dirty="0"/>
              <a:t>) working with different distribution models.</a:t>
            </a:r>
          </a:p>
        </p:txBody>
      </p:sp>
      <p:sp>
        <p:nvSpPr>
          <p:cNvPr id="143" name="Various distribution models proposed by…"/>
          <p:cNvSpPr txBox="1"/>
          <p:nvPr/>
        </p:nvSpPr>
        <p:spPr>
          <a:xfrm>
            <a:off x="1371600" y="2588872"/>
            <a:ext cx="7201439" cy="57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b="0"/>
            </a:pPr>
            <a:r>
              <a:rPr sz="2800" dirty="0"/>
              <a:t>Various distribution models proposed by </a:t>
            </a:r>
          </a:p>
          <a:p>
            <a:pPr algn="l">
              <a:defRPr b="0"/>
            </a:pPr>
            <a:r>
              <a:rPr sz="2800" dirty="0"/>
              <a:t>various tools:</a:t>
            </a:r>
          </a:p>
          <a:p>
            <a:pPr marL="333392" indent="-333392" algn="l">
              <a:buSzPct val="145000"/>
              <a:buChar char="•"/>
              <a:defRPr b="0"/>
            </a:pPr>
            <a:r>
              <a:rPr sz="2800" dirty="0"/>
              <a:t>Poisson</a:t>
            </a:r>
          </a:p>
          <a:p>
            <a:pPr marL="333392" indent="-333392" algn="l">
              <a:buSzPct val="145000"/>
              <a:buChar char="•"/>
              <a:defRPr b="0"/>
            </a:pPr>
            <a:r>
              <a:rPr sz="2800" dirty="0"/>
              <a:t>Negative </a:t>
            </a:r>
            <a:r>
              <a:rPr sz="2800" dirty="0" err="1"/>
              <a:t>bionomal</a:t>
            </a:r>
            <a:endParaRPr sz="2800" dirty="0"/>
          </a:p>
          <a:p>
            <a:pPr marL="333392" indent="-333392" algn="l">
              <a:buSzPct val="145000"/>
              <a:buChar char="•"/>
              <a:defRPr b="0"/>
            </a:pPr>
            <a:r>
              <a:rPr sz="2800" dirty="0"/>
              <a:t>Binomial</a:t>
            </a:r>
          </a:p>
          <a:p>
            <a:pPr marL="333392" indent="-333392" algn="l">
              <a:buSzPct val="145000"/>
              <a:buChar char="•"/>
              <a:defRPr b="0"/>
            </a:pPr>
            <a:r>
              <a:rPr sz="2800" dirty="0"/>
              <a:t>Non-parametric</a:t>
            </a:r>
          </a:p>
          <a:p>
            <a:pPr marL="333392" indent="-333392" algn="l">
              <a:buSzPct val="145000"/>
              <a:buChar char="•"/>
              <a:defRPr b="0"/>
            </a:pPr>
            <a:r>
              <a:rPr sz="2800" dirty="0"/>
              <a:t>Bayesian</a:t>
            </a:r>
          </a:p>
          <a:p>
            <a:pPr algn="l">
              <a:defRPr b="0"/>
            </a:pPr>
            <a:endParaRPr sz="2800" dirty="0"/>
          </a:p>
          <a:p>
            <a:pPr algn="l">
              <a:defRPr b="0"/>
            </a:pPr>
            <a:r>
              <a:rPr sz="2800" dirty="0"/>
              <a:t>Do these distributions model the data correctly?</a:t>
            </a:r>
          </a:p>
          <a:p>
            <a:pPr algn="l">
              <a:defRPr b="0"/>
            </a:pPr>
            <a:endParaRPr sz="2800" dirty="0"/>
          </a:p>
          <a:p>
            <a:pPr algn="l">
              <a:defRPr b="0"/>
            </a:pPr>
            <a:r>
              <a:rPr sz="2800" dirty="0"/>
              <a:t>Are the results from from these tools accurate and comparable?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C4810-1903-6A43-8B41-CB30D7A28A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ethods"/>
          <p:cNvSpPr txBox="1">
            <a:spLocks noGrp="1"/>
          </p:cNvSpPr>
          <p:nvPr>
            <p:ph type="title"/>
          </p:nvPr>
        </p:nvSpPr>
        <p:spPr>
          <a:xfrm>
            <a:off x="1270040" y="254000"/>
            <a:ext cx="14633990" cy="10236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/>
              <a:t>Methods</a:t>
            </a:r>
            <a:endParaRPr sz="8800" dirty="0"/>
          </a:p>
        </p:txBody>
      </p:sp>
      <p:sp>
        <p:nvSpPr>
          <p:cNvPr id="146" name="Count data simulation"/>
          <p:cNvSpPr/>
          <p:nvPr/>
        </p:nvSpPr>
        <p:spPr>
          <a:xfrm>
            <a:off x="6930232" y="2419350"/>
            <a:ext cx="3327997" cy="1270000"/>
          </a:xfrm>
          <a:prstGeom prst="roundRect">
            <a:avLst>
              <a:gd name="adj" fmla="val 15000"/>
            </a:avLst>
          </a:prstGeom>
          <a:solidFill>
            <a:schemeClr val="accent1">
              <a:alpha val="616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Count data simulation</a:t>
            </a:r>
          </a:p>
        </p:txBody>
      </p:sp>
      <p:sp>
        <p:nvSpPr>
          <p:cNvPr id="147" name="Differential Gene expression analysis"/>
          <p:cNvSpPr/>
          <p:nvPr/>
        </p:nvSpPr>
        <p:spPr>
          <a:xfrm>
            <a:off x="6930232" y="4667249"/>
            <a:ext cx="3327996" cy="1347798"/>
          </a:xfrm>
          <a:prstGeom prst="roundRect">
            <a:avLst>
              <a:gd name="adj" fmla="val 14134"/>
            </a:avLst>
          </a:prstGeom>
          <a:solidFill>
            <a:schemeClr val="accent1">
              <a:alpha val="5748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Differential Gene expression analysis</a:t>
            </a:r>
          </a:p>
        </p:txBody>
      </p:sp>
      <p:sp>
        <p:nvSpPr>
          <p:cNvPr id="148" name="Evaluation of performance"/>
          <p:cNvSpPr/>
          <p:nvPr/>
        </p:nvSpPr>
        <p:spPr>
          <a:xfrm>
            <a:off x="6930232" y="7346950"/>
            <a:ext cx="3327996" cy="1270000"/>
          </a:xfrm>
          <a:prstGeom prst="roundRect">
            <a:avLst>
              <a:gd name="adj" fmla="val 15000"/>
            </a:avLst>
          </a:prstGeom>
          <a:solidFill>
            <a:schemeClr val="accent1">
              <a:alpha val="5748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Evaluation of performance</a:t>
            </a:r>
          </a:p>
        </p:txBody>
      </p:sp>
      <p:sp>
        <p:nvSpPr>
          <p:cNvPr id="157" name="Connection Line"/>
          <p:cNvSpPr/>
          <p:nvPr/>
        </p:nvSpPr>
        <p:spPr>
          <a:xfrm rot="21341596" flipV="1">
            <a:off x="10257631" y="3079574"/>
            <a:ext cx="733754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50" name="generateSyntheticData…"/>
          <p:cNvSpPr/>
          <p:nvPr/>
        </p:nvSpPr>
        <p:spPr>
          <a:xfrm>
            <a:off x="10999935" y="2509467"/>
            <a:ext cx="5736837" cy="2927226"/>
          </a:xfrm>
          <a:prstGeom prst="roundRect">
            <a:avLst>
              <a:gd name="adj" fmla="val 9487"/>
            </a:avLst>
          </a:prstGeom>
          <a:solidFill>
            <a:schemeClr val="accent3">
              <a:alpha val="498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 b="0" i="1"/>
            </a:pPr>
            <a:r>
              <a:rPr sz="2200" dirty="0" err="1"/>
              <a:t>generateSyntheticData</a:t>
            </a:r>
            <a:endParaRPr sz="2200" dirty="0"/>
          </a:p>
          <a:p>
            <a:pPr lvl="4" indent="0" algn="l">
              <a:defRPr sz="2200" b="0" i="1"/>
            </a:pPr>
            <a:r>
              <a:rPr sz="2200" dirty="0"/>
              <a:t>     - NB distribution</a:t>
            </a:r>
          </a:p>
          <a:p>
            <a:pPr lvl="4" indent="0" algn="l">
              <a:defRPr sz="1600" b="0" i="1"/>
            </a:pPr>
            <a:r>
              <a:rPr sz="2200" dirty="0"/>
              <a:t>    - 13000 genes with 10% DE</a:t>
            </a:r>
          </a:p>
          <a:p>
            <a:pPr lvl="4" indent="0" algn="l">
              <a:defRPr sz="1600" b="0" i="1"/>
            </a:pPr>
            <a:r>
              <a:rPr sz="2200" dirty="0"/>
              <a:t>    - Two groups: 5 replicates</a:t>
            </a:r>
            <a:r>
              <a:rPr lang="en-CA" sz="2200" dirty="0"/>
              <a:t> </a:t>
            </a:r>
            <a:r>
              <a:rPr sz="2200" dirty="0"/>
              <a:t>each</a:t>
            </a:r>
          </a:p>
          <a:p>
            <a:pPr lvl="3" indent="0" algn="just">
              <a:defRPr sz="1600" b="0" i="1"/>
            </a:pPr>
            <a:r>
              <a:rPr sz="2200" dirty="0"/>
              <a:t>    - Zero count genes filtered</a:t>
            </a:r>
          </a:p>
          <a:p>
            <a:pPr lvl="3" indent="0" algn="just">
              <a:defRPr sz="1600" b="0" i="1"/>
            </a:pPr>
            <a:r>
              <a:rPr sz="2200" dirty="0"/>
              <a:t>    - 4 replicates of datasets</a:t>
            </a:r>
          </a:p>
        </p:txBody>
      </p:sp>
      <p:sp>
        <p:nvSpPr>
          <p:cNvPr id="151" name="Line"/>
          <p:cNvSpPr/>
          <p:nvPr/>
        </p:nvSpPr>
        <p:spPr>
          <a:xfrm>
            <a:off x="8594230" y="6045999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/>
          </a:p>
        </p:txBody>
      </p:sp>
      <p:sp>
        <p:nvSpPr>
          <p:cNvPr id="152" name="Line"/>
          <p:cNvSpPr/>
          <p:nvPr/>
        </p:nvSpPr>
        <p:spPr>
          <a:xfrm>
            <a:off x="8594230" y="3720301"/>
            <a:ext cx="1" cy="9159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/>
          </a:p>
        </p:txBody>
      </p:sp>
      <p:sp>
        <p:nvSpPr>
          <p:cNvPr id="153" name="- DESeq2…"/>
          <p:cNvSpPr/>
          <p:nvPr/>
        </p:nvSpPr>
        <p:spPr>
          <a:xfrm>
            <a:off x="277586" y="4524821"/>
            <a:ext cx="5910937" cy="3063816"/>
          </a:xfrm>
          <a:prstGeom prst="roundRect">
            <a:avLst>
              <a:gd name="adj" fmla="val 9487"/>
            </a:avLst>
          </a:prstGeom>
          <a:solidFill>
            <a:schemeClr val="accent3">
              <a:alpha val="498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3" indent="0" algn="just">
              <a:defRPr sz="1600" b="0" i="1"/>
            </a:pPr>
            <a:r>
              <a:rPr sz="2200" dirty="0"/>
              <a:t>- DESeq2</a:t>
            </a:r>
          </a:p>
          <a:p>
            <a:pPr lvl="3" indent="0" algn="just">
              <a:defRPr sz="1600" b="0" i="1"/>
            </a:pPr>
            <a:r>
              <a:rPr sz="2200" dirty="0"/>
              <a:t>- </a:t>
            </a:r>
            <a:r>
              <a:rPr sz="2200" dirty="0" err="1"/>
              <a:t>DEGseq</a:t>
            </a:r>
            <a:endParaRPr sz="2200" dirty="0"/>
          </a:p>
          <a:p>
            <a:pPr lvl="3" indent="0" algn="just">
              <a:defRPr sz="1600" b="0" i="1"/>
            </a:pPr>
            <a:r>
              <a:rPr sz="2200" dirty="0"/>
              <a:t>- </a:t>
            </a:r>
            <a:r>
              <a:rPr sz="2200" dirty="0" err="1"/>
              <a:t>NOISeq</a:t>
            </a:r>
            <a:endParaRPr sz="2200" dirty="0"/>
          </a:p>
          <a:p>
            <a:pPr lvl="3" indent="0" algn="just">
              <a:defRPr sz="1600" b="0" i="1"/>
            </a:pPr>
            <a:endParaRPr sz="2200" dirty="0"/>
          </a:p>
          <a:p>
            <a:pPr lvl="3" indent="0" algn="just">
              <a:defRPr sz="1600" b="0" i="1"/>
            </a:pPr>
            <a:r>
              <a:rPr sz="2200" dirty="0" err="1"/>
              <a:t>adjP</a:t>
            </a:r>
            <a:r>
              <a:rPr sz="2200" dirty="0"/>
              <a:t>-value threshold=0.05</a:t>
            </a:r>
          </a:p>
          <a:p>
            <a:pPr lvl="3" indent="0" algn="just">
              <a:defRPr sz="1600" b="0" i="1"/>
            </a:pPr>
            <a:r>
              <a:rPr sz="2200" dirty="0"/>
              <a:t>Q value for </a:t>
            </a:r>
            <a:r>
              <a:rPr sz="2200" dirty="0" err="1"/>
              <a:t>NOISeq</a:t>
            </a:r>
            <a:r>
              <a:rPr sz="2200" dirty="0"/>
              <a:t>=0.8</a:t>
            </a:r>
          </a:p>
          <a:p>
            <a:pPr lvl="3" indent="0" algn="just">
              <a:defRPr sz="1600" b="0" i="1"/>
            </a:pPr>
            <a:r>
              <a:rPr sz="2200" dirty="0"/>
              <a:t>Default parameters unless necessary to avoid bias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ounded Rectangle"/>
              <p:cNvSpPr/>
              <p:nvPr/>
            </p:nvSpPr>
            <p:spPr>
              <a:xfrm>
                <a:off x="10999936" y="6015047"/>
                <a:ext cx="5736847" cy="3590255"/>
              </a:xfrm>
              <a:prstGeom prst="roundRect">
                <a:avLst>
                  <a:gd name="adj" fmla="val 9487"/>
                </a:avLst>
              </a:prstGeom>
              <a:solidFill>
                <a:schemeClr val="accent3">
                  <a:alpha val="4983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just">
                  <a:defRPr sz="1000" b="0" i="1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200" i="1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𝑇𝑟𝑢𝑒𝑝𝑜𝑠𝑖𝑡𝑖𝑣𝑒</m:t>
                          </m:r>
                        </m:num>
                        <m:den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𝐹𝑎𝑙𝑠𝑒𝑃𝑜𝑠𝑖𝑡𝑖𝑣𝑒</m:t>
                          </m:r>
                        </m:den>
                      </m:f>
                    </m:oMath>
                  </m:oMathPara>
                </a14:m>
                <a:endParaRPr sz="2200" dirty="0">
                  <a:latin typeface="+mj-lt"/>
                </a:endParaRPr>
              </a:p>
              <a:p>
                <a:pPr algn="just">
                  <a:defRPr sz="1000" b="0" i="1"/>
                </a:pPr>
                <a:endParaRPr sz="2200" dirty="0">
                  <a:latin typeface="+mj-lt"/>
                </a:endParaRPr>
              </a:p>
              <a:p>
                <a:pPr algn="just">
                  <a:defRPr sz="1000" b="0" i="1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200" i="1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𝑇𝑟𝑢𝑒𝑝𝑜𝑠𝑖𝑡𝑖𝑣𝑒</m:t>
                          </m:r>
                        </m:num>
                        <m:den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𝐹𝑎𝑙𝑠𝑒𝑁𝑒𝑔𝑎𝑡𝑖𝑣𝑒</m:t>
                          </m:r>
                        </m:den>
                      </m:f>
                    </m:oMath>
                  </m:oMathPara>
                </a14:m>
                <a:endParaRPr sz="2200" dirty="0">
                  <a:latin typeface="+mj-lt"/>
                </a:endParaRPr>
              </a:p>
              <a:p>
                <a:pPr algn="just">
                  <a:defRPr sz="1000" b="0" i="1"/>
                </a:pPr>
                <a:endParaRPr sz="2200" dirty="0">
                  <a:latin typeface="+mj-lt"/>
                </a:endParaRPr>
              </a:p>
              <a:p>
                <a:pPr algn="just">
                  <a:defRPr sz="1000" b="0" i="1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22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sz="2200" i="1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</m:oMath>
                  </m:oMathPara>
                </a14:m>
                <a:endParaRPr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54" name="Rounded 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936" y="6015047"/>
                <a:ext cx="5736847" cy="3590255"/>
              </a:xfrm>
              <a:prstGeom prst="roundRect">
                <a:avLst>
                  <a:gd name="adj" fmla="val 9487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nection Line"/>
          <p:cNvSpPr/>
          <p:nvPr/>
        </p:nvSpPr>
        <p:spPr>
          <a:xfrm>
            <a:off x="6193631" y="5436693"/>
            <a:ext cx="733754" cy="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59" name="Connection Line"/>
          <p:cNvSpPr/>
          <p:nvPr/>
        </p:nvSpPr>
        <p:spPr>
          <a:xfrm>
            <a:off x="10257632" y="8120336"/>
            <a:ext cx="733755" cy="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7B685-6B4E-CB44-86D7-52275BCF25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57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8" grpId="0" animBg="1"/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 Quality"/>
          <p:cNvSpPr txBox="1">
            <a:spLocks noGrp="1"/>
          </p:cNvSpPr>
          <p:nvPr>
            <p:ph type="title"/>
          </p:nvPr>
        </p:nvSpPr>
        <p:spPr>
          <a:xfrm>
            <a:off x="1090561" y="254000"/>
            <a:ext cx="15368775" cy="12940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sz="6000" dirty="0"/>
              <a:t>Data Quality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31" y="1970496"/>
            <a:ext cx="5206514" cy="3216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33" y="1908550"/>
            <a:ext cx="5407037" cy="3340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31" y="5433152"/>
            <a:ext cx="6955231" cy="429734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ount distribution"/>
          <p:cNvSpPr txBox="1"/>
          <p:nvPr/>
        </p:nvSpPr>
        <p:spPr>
          <a:xfrm>
            <a:off x="2994778" y="5183649"/>
            <a:ext cx="1978106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r>
              <a:t>Count distribution</a:t>
            </a:r>
          </a:p>
        </p:txBody>
      </p:sp>
      <p:sp>
        <p:nvSpPr>
          <p:cNvPr id="166" name="Heat map after vst transformation"/>
          <p:cNvSpPr txBox="1"/>
          <p:nvPr/>
        </p:nvSpPr>
        <p:spPr>
          <a:xfrm>
            <a:off x="9874631" y="5199040"/>
            <a:ext cx="3204403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Heat map after vst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94B4F-5731-3348-B601-85A8E1ABAD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EG Identified"/>
          <p:cNvSpPr txBox="1">
            <a:spLocks noGrp="1"/>
          </p:cNvSpPr>
          <p:nvPr>
            <p:ph type="title"/>
          </p:nvPr>
        </p:nvSpPr>
        <p:spPr>
          <a:xfrm>
            <a:off x="4209330" y="254001"/>
            <a:ext cx="8921602" cy="9750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sz="6000" dirty="0"/>
              <a:t>DEG Identified </a:t>
            </a:r>
          </a:p>
        </p:txBody>
      </p:sp>
      <p:pic>
        <p:nvPicPr>
          <p:cNvPr id="169" name="result.png" descr="resu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132" y="1040658"/>
            <a:ext cx="6702311" cy="5375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30" y="5896034"/>
            <a:ext cx="6504514" cy="381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9" y="1554757"/>
            <a:ext cx="6777103" cy="418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34" y="6320579"/>
            <a:ext cx="5544195" cy="3375031"/>
          </a:xfrm>
          <a:prstGeom prst="rect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4A0EE-2BB0-9149-9705-2BE2CA7E23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10735" y="9150786"/>
            <a:ext cx="322204" cy="348813"/>
          </a:xfrm>
        </p:spPr>
        <p:txBody>
          <a:bodyPr/>
          <a:lstStyle/>
          <a:p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erformance of tools"/>
          <p:cNvSpPr txBox="1">
            <a:spLocks noGrp="1"/>
          </p:cNvSpPr>
          <p:nvPr>
            <p:ph type="title"/>
          </p:nvPr>
        </p:nvSpPr>
        <p:spPr>
          <a:xfrm>
            <a:off x="3667844" y="177801"/>
            <a:ext cx="10004574" cy="1126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800"/>
            </a:lvl1pPr>
          </a:lstStyle>
          <a:p>
            <a:r>
              <a:rPr sz="6000" dirty="0"/>
              <a:t>Performance of tools</a:t>
            </a:r>
          </a:p>
        </p:txBody>
      </p:sp>
      <p:pic>
        <p:nvPicPr>
          <p:cNvPr id="176" name="Performance.png" descr="Perform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596" y="2283597"/>
            <a:ext cx="7896667" cy="4879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31CD98-C508-3D45-A857-7C0CAF7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2004492"/>
            <a:ext cx="5938662" cy="51602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E52-7FBB-E24D-AB60-C306413F63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7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GEA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DGEA WORKFLOW</a:t>
            </a:r>
          </a:p>
        </p:txBody>
      </p:sp>
      <p:sp>
        <p:nvSpPr>
          <p:cNvPr id="179" name="Normalization"/>
          <p:cNvSpPr/>
          <p:nvPr/>
        </p:nvSpPr>
        <p:spPr>
          <a:xfrm>
            <a:off x="6543079" y="2330450"/>
            <a:ext cx="4254104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dirty="0"/>
              <a:t>Normalization</a:t>
            </a:r>
          </a:p>
        </p:txBody>
      </p:sp>
      <p:sp>
        <p:nvSpPr>
          <p:cNvPr id="180" name="Parameter estimation of a statistical model"/>
          <p:cNvSpPr/>
          <p:nvPr/>
        </p:nvSpPr>
        <p:spPr>
          <a:xfrm>
            <a:off x="6543079" y="4718050"/>
            <a:ext cx="4254104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/>
              <a:t>Parameter estimation of a statistical model</a:t>
            </a:r>
          </a:p>
        </p:txBody>
      </p:sp>
      <p:sp>
        <p:nvSpPr>
          <p:cNvPr id="181" name="Test for diffferential expression"/>
          <p:cNvSpPr/>
          <p:nvPr/>
        </p:nvSpPr>
        <p:spPr>
          <a:xfrm>
            <a:off x="6543079" y="7105651"/>
            <a:ext cx="4254104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dirty="0"/>
              <a:t>Test for </a:t>
            </a:r>
            <a:r>
              <a:rPr sz="2400" dirty="0" err="1"/>
              <a:t>diffferential</a:t>
            </a:r>
            <a:r>
              <a:rPr sz="2400" dirty="0"/>
              <a:t> expression</a:t>
            </a:r>
          </a:p>
        </p:txBody>
      </p:sp>
      <p:sp>
        <p:nvSpPr>
          <p:cNvPr id="182" name="Line"/>
          <p:cNvSpPr/>
          <p:nvPr/>
        </p:nvSpPr>
        <p:spPr>
          <a:xfrm>
            <a:off x="8594230" y="3625849"/>
            <a:ext cx="1" cy="10668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/>
          </a:p>
        </p:txBody>
      </p:sp>
      <p:sp>
        <p:nvSpPr>
          <p:cNvPr id="183" name="Line"/>
          <p:cNvSpPr/>
          <p:nvPr/>
        </p:nvSpPr>
        <p:spPr>
          <a:xfrm>
            <a:off x="8594230" y="5999951"/>
            <a:ext cx="1" cy="11220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Deseq2 uses Median of ratios…"/>
              <p:cNvSpPr/>
              <p:nvPr/>
            </p:nvSpPr>
            <p:spPr>
              <a:xfrm>
                <a:off x="11629232" y="2330451"/>
                <a:ext cx="5336147" cy="3653231"/>
              </a:xfrm>
              <a:prstGeom prst="roundRect">
                <a:avLst>
                  <a:gd name="adj" fmla="val 5972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/>
              <a:lstStyle/>
              <a:p>
                <a:pPr algn="just">
                  <a:defRPr sz="15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2000" dirty="0"/>
                  <a:t>Deseq2 uses Median of ratios</a:t>
                </a:r>
              </a:p>
              <a:p>
                <a:pPr algn="just"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𝑚𝑒𝑑𝑖𝑎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sz="2000" i="1">
                                      <a:latin typeface="Cambria Math" panose="02040503050406030204" pitchFamily="18" charset="0"/>
                                    </a:rPr>
                                    <m:t>𝑖𝑣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sz="2000" dirty="0"/>
              </a:p>
              <a:p>
                <a:pPr algn="just"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000" dirty="0"/>
              </a:p>
              <a:p>
                <a:pPr algn="just">
                  <a:defRPr sz="15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2000" dirty="0" err="1"/>
                  <a:t>NOISeq</a:t>
                </a:r>
                <a:r>
                  <a:rPr sz="2000" dirty="0"/>
                  <a:t> uses Trimmed Mean of M</a:t>
                </a:r>
              </a:p>
              <a:p>
                <a:pPr algn="just"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000" dirty="0"/>
              </a:p>
              <a:p>
                <a:pPr algn="just"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p>
                          </m:sSup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sz="2000" dirty="0"/>
              </a:p>
              <a:p>
                <a:pPr algn="just">
                  <a:defRPr sz="11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000" dirty="0"/>
              </a:p>
              <a:p>
                <a:pPr algn="just">
                  <a:defRPr sz="1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2000" dirty="0" err="1"/>
                  <a:t>DEGseq</a:t>
                </a:r>
                <a:r>
                  <a:rPr sz="2000" dirty="0"/>
                  <a:t> recommends not normalizing </a:t>
                </a:r>
              </a:p>
            </p:txBody>
          </p:sp>
        </mc:Choice>
        <mc:Fallback xmlns="">
          <p:sp>
            <p:nvSpPr>
              <p:cNvPr id="184" name="Deseq2 uses Median of ratio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9232" y="2330451"/>
                <a:ext cx="5336147" cy="3653231"/>
              </a:xfrm>
              <a:prstGeom prst="roundRect">
                <a:avLst>
                  <a:gd name="adj" fmla="val 5972"/>
                </a:avLst>
              </a:prstGeom>
              <a:blipFill>
                <a:blip r:embed="rId2"/>
                <a:stretch>
                  <a:fillRect l="-71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DESeq2 uses the Gamma Poisson distribution…"/>
          <p:cNvSpPr/>
          <p:nvPr/>
        </p:nvSpPr>
        <p:spPr>
          <a:xfrm>
            <a:off x="1534596" y="4353920"/>
            <a:ext cx="4254104" cy="4844874"/>
          </a:xfrm>
          <a:prstGeom prst="roundRect">
            <a:avLst>
              <a:gd name="adj" fmla="val 633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200" dirty="0"/>
              <a:t>DESeq2 uses the Gamma Poisson distribution </a:t>
            </a:r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200" dirty="0" err="1"/>
              <a:t>NOISeq</a:t>
            </a:r>
            <a:r>
              <a:rPr sz="2200" dirty="0"/>
              <a:t> is non-parametric</a:t>
            </a:r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200" dirty="0" err="1"/>
              <a:t>DEGseq</a:t>
            </a:r>
            <a:r>
              <a:rPr sz="2200" dirty="0"/>
              <a:t> </a:t>
            </a:r>
            <a:r>
              <a:rPr sz="2200" dirty="0" err="1"/>
              <a:t>bionomial</a:t>
            </a:r>
            <a:r>
              <a:rPr sz="2200" dirty="0"/>
              <a:t> distribution</a:t>
            </a:r>
            <a:endParaRPr lang="en-CA" sz="2200" dirty="0"/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CA" sz="2200" b="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sym typeface="Helvetica Neue Medium"/>
              </a:rPr>
              <a:t>Ci ∼ binomial (</a:t>
            </a:r>
            <a:r>
              <a:rPr lang="en-CA" sz="2200" b="0" i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sym typeface="Helvetica Neue Medium"/>
              </a:rPr>
              <a:t>ni</a:t>
            </a:r>
            <a:r>
              <a:rPr lang="en-CA" sz="2200" b="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sym typeface="Helvetica Neue Medium"/>
              </a:rPr>
              <a:t>, pi)</a:t>
            </a:r>
          </a:p>
          <a:p>
            <a:pPr algn="l">
              <a:defRPr sz="1700" b="0"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</p:txBody>
      </p:sp>
      <p:sp>
        <p:nvSpPr>
          <p:cNvPr id="186" name="Desq2 uses the Wald test with p -values corrected with Benjamini and Hochberg method"/>
          <p:cNvSpPr/>
          <p:nvPr/>
        </p:nvSpPr>
        <p:spPr>
          <a:xfrm>
            <a:off x="11308785" y="6560962"/>
            <a:ext cx="5068768" cy="3189784"/>
          </a:xfrm>
          <a:prstGeom prst="roundRect">
            <a:avLst>
              <a:gd name="adj" fmla="val 633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just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200" dirty="0">
                <a:solidFill>
                  <a:schemeClr val="tx1"/>
                </a:solidFill>
              </a:rPr>
              <a:t>Desq2 uses the Wald test with p -values corrected with </a:t>
            </a:r>
            <a:r>
              <a:rPr sz="2200" dirty="0" err="1">
                <a:solidFill>
                  <a:schemeClr val="tx1"/>
                </a:solidFill>
              </a:rPr>
              <a:t>Benjamini</a:t>
            </a:r>
            <a:r>
              <a:rPr sz="2200" dirty="0">
                <a:solidFill>
                  <a:schemeClr val="tx1"/>
                </a:solidFill>
              </a:rPr>
              <a:t> and Hochberg method</a:t>
            </a:r>
            <a:endParaRPr lang="en-CA" sz="2200" dirty="0">
              <a:solidFill>
                <a:schemeClr val="tx1"/>
              </a:solidFill>
            </a:endParaRPr>
          </a:p>
          <a:p>
            <a:endParaRPr lang="en-CA" sz="2200" dirty="0">
              <a:solidFill>
                <a:schemeClr val="tx1"/>
              </a:solidFill>
            </a:endParaRPr>
          </a:p>
          <a:p>
            <a:r>
              <a:rPr lang="en-CA" sz="2200" dirty="0" err="1">
                <a:solidFill>
                  <a:schemeClr val="tx1"/>
                </a:solidFill>
              </a:rPr>
              <a:t>NOISeq</a:t>
            </a:r>
            <a:r>
              <a:rPr lang="en-CA" sz="2200" dirty="0">
                <a:solidFill>
                  <a:schemeClr val="tx1"/>
                </a:solidFill>
              </a:rPr>
              <a:t> uses a predefined odds ratio</a:t>
            </a:r>
          </a:p>
          <a:p>
            <a:endParaRPr lang="en-CA" sz="2200" dirty="0">
              <a:solidFill>
                <a:schemeClr val="tx1"/>
              </a:solidFill>
            </a:endParaRPr>
          </a:p>
          <a:p>
            <a:r>
              <a:rPr lang="en-CA" sz="2200" dirty="0" err="1">
                <a:solidFill>
                  <a:schemeClr val="tx1"/>
                </a:solidFill>
              </a:rPr>
              <a:t>DEGSeq</a:t>
            </a:r>
            <a:r>
              <a:rPr lang="en-CA" sz="2200" dirty="0">
                <a:solidFill>
                  <a:schemeClr val="tx1"/>
                </a:solidFill>
              </a:rPr>
              <a:t> uses the likelihood-ratio test with p-values corrected with </a:t>
            </a:r>
            <a:r>
              <a:rPr lang="en-CA" sz="2200" dirty="0" err="1">
                <a:solidFill>
                  <a:schemeClr val="tx1"/>
                </a:solidFill>
              </a:rPr>
              <a:t>Benjamini</a:t>
            </a:r>
            <a:r>
              <a:rPr lang="en-CA" sz="2200" dirty="0">
                <a:solidFill>
                  <a:schemeClr val="tx1"/>
                </a:solidFill>
              </a:rPr>
              <a:t> and Hochberg method</a:t>
            </a:r>
          </a:p>
          <a:p>
            <a:endParaRPr sz="2200" dirty="0">
              <a:solidFill>
                <a:schemeClr val="tx1"/>
              </a:solidFill>
            </a:endParaRPr>
          </a:p>
        </p:txBody>
      </p:sp>
      <p:sp>
        <p:nvSpPr>
          <p:cNvPr id="190" name="Connection Line"/>
          <p:cNvSpPr/>
          <p:nvPr/>
        </p:nvSpPr>
        <p:spPr>
          <a:xfrm>
            <a:off x="10831943" y="3140967"/>
            <a:ext cx="762776" cy="2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1" name="Connection Line"/>
          <p:cNvSpPr/>
          <p:nvPr/>
        </p:nvSpPr>
        <p:spPr>
          <a:xfrm>
            <a:off x="5799932" y="5350420"/>
            <a:ext cx="733754" cy="5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92" name="Connection Line"/>
          <p:cNvSpPr/>
          <p:nvPr/>
        </p:nvSpPr>
        <p:spPr>
          <a:xfrm>
            <a:off x="10752932" y="7576691"/>
            <a:ext cx="555854" cy="4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A2E09-2F31-A34D-AF5A-DEE838666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62" y="6841475"/>
            <a:ext cx="1243183" cy="517993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E58E8-3065-D844-B3D3-C2C51BBD3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262" y="7701918"/>
            <a:ext cx="1243183" cy="242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0B92F-B7F1-FF41-95F7-89B4B0722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65" y="5151844"/>
            <a:ext cx="1790700" cy="3683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7C44AF-9E66-C54B-91CB-0CBA931E25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90" grpId="0" animBg="1"/>
      <p:bldP spid="191" grpId="0" animBg="1"/>
      <p:bldP spid="192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459</Words>
  <Application>Microsoft Macintosh PowerPoint</Application>
  <PresentationFormat>Custom</PresentationFormat>
  <Paragraphs>126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Apple Chancery</vt:lpstr>
      <vt:lpstr>Apple Symbols</vt:lpstr>
      <vt:lpstr>Arial</vt:lpstr>
      <vt:lpstr>Cambria Math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Papyrus</vt:lpstr>
      <vt:lpstr>White</vt:lpstr>
      <vt:lpstr>Comparative evaluation of Differential Gene Expression Analyses Tools</vt:lpstr>
      <vt:lpstr>Differential Gene Expression Analyses is a component of RNA-seq </vt:lpstr>
      <vt:lpstr>DEA</vt:lpstr>
      <vt:lpstr>Real Challenge: Distribution Models</vt:lpstr>
      <vt:lpstr>Methods</vt:lpstr>
      <vt:lpstr>Data Quality</vt:lpstr>
      <vt:lpstr>DEG Identified </vt:lpstr>
      <vt:lpstr>Performance of tools</vt:lpstr>
      <vt:lpstr>DGEA WORKFLOW</vt:lpstr>
      <vt:lpstr>Log fold change shrinkage</vt:lpstr>
      <vt:lpstr>PowerPoint Presentation</vt:lpstr>
      <vt:lpstr>Applications</vt:lpstr>
      <vt:lpstr>Future Directions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evaluation of Differential Gene Expression Analyses Tools</dc:title>
  <cp:lastModifiedBy>Microsoft Office User</cp:lastModifiedBy>
  <cp:revision>31</cp:revision>
  <dcterms:modified xsi:type="dcterms:W3CDTF">2019-12-02T20:40:27Z</dcterms:modified>
</cp:coreProperties>
</file>